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9" r:id="rId2"/>
    <p:sldId id="261" r:id="rId3"/>
    <p:sldId id="265" r:id="rId4"/>
    <p:sldId id="264" r:id="rId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604E41E-ABC0-4086-9443-FB9CD270B421}">
          <p14:sldIdLst>
            <p14:sldId id="259"/>
            <p14:sldId id="261"/>
            <p14:sldId id="265"/>
            <p14:sldId id="26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2" autoAdjust="0"/>
    <p:restoredTop sz="94660"/>
  </p:normalViewPr>
  <p:slideViewPr>
    <p:cSldViewPr snapToGrid="0">
      <p:cViewPr varScale="1">
        <p:scale>
          <a:sx n="89" d="100"/>
          <a:sy n="89" d="100"/>
        </p:scale>
        <p:origin x="46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BF97435-213D-4BE1-B076-B8C7630A7F48}" type="datetimeFigureOut">
              <a:rPr lang="en-AU" smtClean="0"/>
              <a:t>1/08/2018</a:t>
            </a:fld>
            <a:endParaRPr lang="en-AU"/>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B4A86049-4DBB-4670-8754-332BFCD22D3D}" type="slidenum">
              <a:rPr lang="en-AU" smtClean="0"/>
              <a:t>‹#›</a:t>
            </a:fld>
            <a:endParaRPr lang="en-AU"/>
          </a:p>
        </p:txBody>
      </p:sp>
    </p:spTree>
    <p:extLst>
      <p:ext uri="{BB962C8B-B14F-4D97-AF65-F5344CB8AC3E}">
        <p14:creationId xmlns:p14="http://schemas.microsoft.com/office/powerpoint/2010/main" val="19185500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aseline="0" dirty="0" smtClean="0"/>
          </a:p>
        </p:txBody>
      </p:sp>
      <p:sp>
        <p:nvSpPr>
          <p:cNvPr id="4" name="Slide Number Placeholder 3"/>
          <p:cNvSpPr>
            <a:spLocks noGrp="1"/>
          </p:cNvSpPr>
          <p:nvPr>
            <p:ph type="sldNum" sz="quarter" idx="10"/>
          </p:nvPr>
        </p:nvSpPr>
        <p:spPr/>
        <p:txBody>
          <a:bodyPr/>
          <a:lstStyle/>
          <a:p>
            <a:pPr>
              <a:defRPr/>
            </a:pPr>
            <a:fld id="{580A799B-C051-470B-8348-8E6119D0F7F8}" type="slidenum">
              <a:rPr lang="en-US" altLang="en-US" smtClean="0"/>
              <a:pPr>
                <a:defRPr/>
              </a:pPr>
              <a:t>1</a:t>
            </a:fld>
            <a:endParaRPr lang="en-US" altLang="en-US" dirty="0"/>
          </a:p>
        </p:txBody>
      </p:sp>
    </p:spTree>
    <p:extLst>
      <p:ext uri="{BB962C8B-B14F-4D97-AF65-F5344CB8AC3E}">
        <p14:creationId xmlns:p14="http://schemas.microsoft.com/office/powerpoint/2010/main" val="145192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aseline="0" dirty="0" smtClean="0"/>
          </a:p>
        </p:txBody>
      </p:sp>
      <p:sp>
        <p:nvSpPr>
          <p:cNvPr id="4" name="Slide Number Placeholder 3"/>
          <p:cNvSpPr>
            <a:spLocks noGrp="1"/>
          </p:cNvSpPr>
          <p:nvPr>
            <p:ph type="sldNum" sz="quarter" idx="10"/>
          </p:nvPr>
        </p:nvSpPr>
        <p:spPr/>
        <p:txBody>
          <a:bodyPr/>
          <a:lstStyle/>
          <a:p>
            <a:pPr>
              <a:defRPr/>
            </a:pPr>
            <a:fld id="{580A799B-C051-470B-8348-8E6119D0F7F8}" type="slidenum">
              <a:rPr lang="en-US" altLang="en-US" smtClean="0"/>
              <a:pPr>
                <a:defRPr/>
              </a:pPr>
              <a:t>2</a:t>
            </a:fld>
            <a:endParaRPr lang="en-US" altLang="en-US" dirty="0"/>
          </a:p>
        </p:txBody>
      </p:sp>
    </p:spTree>
    <p:extLst>
      <p:ext uri="{BB962C8B-B14F-4D97-AF65-F5344CB8AC3E}">
        <p14:creationId xmlns:p14="http://schemas.microsoft.com/office/powerpoint/2010/main" val="4148617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aseline="0" dirty="0" smtClean="0"/>
          </a:p>
        </p:txBody>
      </p:sp>
      <p:sp>
        <p:nvSpPr>
          <p:cNvPr id="4" name="Slide Number Placeholder 3"/>
          <p:cNvSpPr>
            <a:spLocks noGrp="1"/>
          </p:cNvSpPr>
          <p:nvPr>
            <p:ph type="sldNum" sz="quarter" idx="10"/>
          </p:nvPr>
        </p:nvSpPr>
        <p:spPr/>
        <p:txBody>
          <a:bodyPr/>
          <a:lstStyle/>
          <a:p>
            <a:pPr>
              <a:defRPr/>
            </a:pPr>
            <a:fld id="{580A799B-C051-470B-8348-8E6119D0F7F8}" type="slidenum">
              <a:rPr lang="en-US" altLang="en-US" smtClean="0"/>
              <a:pPr>
                <a:defRPr/>
              </a:pPr>
              <a:t>3</a:t>
            </a:fld>
            <a:endParaRPr lang="en-US" altLang="en-US" dirty="0"/>
          </a:p>
        </p:txBody>
      </p:sp>
    </p:spTree>
    <p:extLst>
      <p:ext uri="{BB962C8B-B14F-4D97-AF65-F5344CB8AC3E}">
        <p14:creationId xmlns:p14="http://schemas.microsoft.com/office/powerpoint/2010/main" val="1555555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aseline="0" dirty="0" smtClean="0"/>
          </a:p>
        </p:txBody>
      </p:sp>
      <p:sp>
        <p:nvSpPr>
          <p:cNvPr id="4" name="Slide Number Placeholder 3"/>
          <p:cNvSpPr>
            <a:spLocks noGrp="1"/>
          </p:cNvSpPr>
          <p:nvPr>
            <p:ph type="sldNum" sz="quarter" idx="10"/>
          </p:nvPr>
        </p:nvSpPr>
        <p:spPr/>
        <p:txBody>
          <a:bodyPr/>
          <a:lstStyle/>
          <a:p>
            <a:pPr>
              <a:defRPr/>
            </a:pPr>
            <a:fld id="{580A799B-C051-470B-8348-8E6119D0F7F8}" type="slidenum">
              <a:rPr lang="en-US" altLang="en-US" smtClean="0"/>
              <a:pPr>
                <a:defRPr/>
              </a:pPr>
              <a:t>4</a:t>
            </a:fld>
            <a:endParaRPr lang="en-US" altLang="en-US" dirty="0"/>
          </a:p>
        </p:txBody>
      </p:sp>
    </p:spTree>
    <p:extLst>
      <p:ext uri="{BB962C8B-B14F-4D97-AF65-F5344CB8AC3E}">
        <p14:creationId xmlns:p14="http://schemas.microsoft.com/office/powerpoint/2010/main" val="2742078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5D95BC43-2B4B-4D30-85B1-0CD584D49A9B}" type="datetimeFigureOut">
              <a:rPr lang="en-AU" smtClean="0"/>
              <a:t>1/08/2018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632ADDC-5F7A-46F2-B2C4-D6C4219B0F07}" type="slidenum">
              <a:rPr lang="en-AU" smtClean="0"/>
              <a:t>‹#›</a:t>
            </a:fld>
            <a:endParaRPr lang="en-AU"/>
          </a:p>
        </p:txBody>
      </p:sp>
    </p:spTree>
    <p:extLst>
      <p:ext uri="{BB962C8B-B14F-4D97-AF65-F5344CB8AC3E}">
        <p14:creationId xmlns:p14="http://schemas.microsoft.com/office/powerpoint/2010/main" val="549353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D95BC43-2B4B-4D30-85B1-0CD584D49A9B}" type="datetimeFigureOut">
              <a:rPr lang="en-AU" smtClean="0"/>
              <a:t>1/08/2018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632ADDC-5F7A-46F2-B2C4-D6C4219B0F07}" type="slidenum">
              <a:rPr lang="en-AU" smtClean="0"/>
              <a:t>‹#›</a:t>
            </a:fld>
            <a:endParaRPr lang="en-AU"/>
          </a:p>
        </p:txBody>
      </p:sp>
    </p:spTree>
    <p:extLst>
      <p:ext uri="{BB962C8B-B14F-4D97-AF65-F5344CB8AC3E}">
        <p14:creationId xmlns:p14="http://schemas.microsoft.com/office/powerpoint/2010/main" val="2736681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D95BC43-2B4B-4D30-85B1-0CD584D49A9B}" type="datetimeFigureOut">
              <a:rPr lang="en-AU" smtClean="0"/>
              <a:t>1/08/2018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632ADDC-5F7A-46F2-B2C4-D6C4219B0F07}" type="slidenum">
              <a:rPr lang="en-AU" smtClean="0"/>
              <a:t>‹#›</a:t>
            </a:fld>
            <a:endParaRPr lang="en-AU"/>
          </a:p>
        </p:txBody>
      </p:sp>
    </p:spTree>
    <p:extLst>
      <p:ext uri="{BB962C8B-B14F-4D97-AF65-F5344CB8AC3E}">
        <p14:creationId xmlns:p14="http://schemas.microsoft.com/office/powerpoint/2010/main" val="8326828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en-AU"/>
          </a:p>
        </p:txBody>
      </p:sp>
      <p:sp>
        <p:nvSpPr>
          <p:cNvPr id="3" name="Rectangle 15"/>
          <p:cNvSpPr>
            <a:spLocks noGrp="1" noChangeArrowheads="1"/>
          </p:cNvSpPr>
          <p:nvPr>
            <p:ph type="ftr" sz="quarter" idx="10"/>
          </p:nvPr>
        </p:nvSpPr>
        <p:spPr>
          <a:ln/>
        </p:spPr>
        <p:txBody>
          <a:bodyPr/>
          <a:lstStyle>
            <a:lvl1pPr>
              <a:defRPr/>
            </a:lvl1pPr>
          </a:lstStyle>
          <a:p>
            <a:pPr>
              <a:defRPr/>
            </a:pPr>
            <a:r>
              <a:rPr lang="en-AU" altLang="en-US" dirty="0"/>
              <a:t>Copyright © Prolegis </a:t>
            </a:r>
            <a:r>
              <a:rPr lang="en-AU" altLang="en-US" dirty="0" smtClean="0"/>
              <a:t>Lawyers</a:t>
            </a:r>
            <a:endParaRPr lang="en-AU" altLang="en-US" dirty="0"/>
          </a:p>
        </p:txBody>
      </p:sp>
      <p:sp>
        <p:nvSpPr>
          <p:cNvPr id="4" name="Rectangle 16"/>
          <p:cNvSpPr>
            <a:spLocks noGrp="1" noChangeArrowheads="1"/>
          </p:cNvSpPr>
          <p:nvPr>
            <p:ph type="sldNum" sz="quarter" idx="11"/>
          </p:nvPr>
        </p:nvSpPr>
        <p:spPr>
          <a:ln/>
        </p:spPr>
        <p:txBody>
          <a:bodyPr/>
          <a:lstStyle>
            <a:lvl1pPr>
              <a:defRPr/>
            </a:lvl1pPr>
          </a:lstStyle>
          <a:p>
            <a:pPr>
              <a:defRPr/>
            </a:pPr>
            <a:fld id="{E6CBA5CF-8DD1-4544-B22D-C70CD0C4520D}" type="slidenum">
              <a:rPr lang="en-AU" altLang="en-US"/>
              <a:pPr>
                <a:defRPr/>
              </a:pPr>
              <a:t>‹#›</a:t>
            </a:fld>
            <a:endParaRPr lang="en-AU" altLang="en-US" dirty="0"/>
          </a:p>
        </p:txBody>
      </p:sp>
    </p:spTree>
    <p:extLst>
      <p:ext uri="{BB962C8B-B14F-4D97-AF65-F5344CB8AC3E}">
        <p14:creationId xmlns:p14="http://schemas.microsoft.com/office/powerpoint/2010/main" val="541946709"/>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D95BC43-2B4B-4D30-85B1-0CD584D49A9B}" type="datetimeFigureOut">
              <a:rPr lang="en-AU" smtClean="0"/>
              <a:t>1/08/2018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632ADDC-5F7A-46F2-B2C4-D6C4219B0F07}" type="slidenum">
              <a:rPr lang="en-AU" smtClean="0"/>
              <a:t>‹#›</a:t>
            </a:fld>
            <a:endParaRPr lang="en-AU"/>
          </a:p>
        </p:txBody>
      </p:sp>
    </p:spTree>
    <p:extLst>
      <p:ext uri="{BB962C8B-B14F-4D97-AF65-F5344CB8AC3E}">
        <p14:creationId xmlns:p14="http://schemas.microsoft.com/office/powerpoint/2010/main" val="3662092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95BC43-2B4B-4D30-85B1-0CD584D49A9B}" type="datetimeFigureOut">
              <a:rPr lang="en-AU" smtClean="0"/>
              <a:t>1/08/2018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632ADDC-5F7A-46F2-B2C4-D6C4219B0F07}" type="slidenum">
              <a:rPr lang="en-AU" smtClean="0"/>
              <a:t>‹#›</a:t>
            </a:fld>
            <a:endParaRPr lang="en-AU"/>
          </a:p>
        </p:txBody>
      </p:sp>
    </p:spTree>
    <p:extLst>
      <p:ext uri="{BB962C8B-B14F-4D97-AF65-F5344CB8AC3E}">
        <p14:creationId xmlns:p14="http://schemas.microsoft.com/office/powerpoint/2010/main" val="4111778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5D95BC43-2B4B-4D30-85B1-0CD584D49A9B}" type="datetimeFigureOut">
              <a:rPr lang="en-AU" smtClean="0"/>
              <a:t>1/08/2018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632ADDC-5F7A-46F2-B2C4-D6C4219B0F07}" type="slidenum">
              <a:rPr lang="en-AU" smtClean="0"/>
              <a:t>‹#›</a:t>
            </a:fld>
            <a:endParaRPr lang="en-AU"/>
          </a:p>
        </p:txBody>
      </p:sp>
    </p:spTree>
    <p:extLst>
      <p:ext uri="{BB962C8B-B14F-4D97-AF65-F5344CB8AC3E}">
        <p14:creationId xmlns:p14="http://schemas.microsoft.com/office/powerpoint/2010/main" val="2106936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5D95BC43-2B4B-4D30-85B1-0CD584D49A9B}" type="datetimeFigureOut">
              <a:rPr lang="en-AU" smtClean="0"/>
              <a:t>1/08/2018</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8632ADDC-5F7A-46F2-B2C4-D6C4219B0F07}" type="slidenum">
              <a:rPr lang="en-AU" smtClean="0"/>
              <a:t>‹#›</a:t>
            </a:fld>
            <a:endParaRPr lang="en-AU"/>
          </a:p>
        </p:txBody>
      </p:sp>
    </p:spTree>
    <p:extLst>
      <p:ext uri="{BB962C8B-B14F-4D97-AF65-F5344CB8AC3E}">
        <p14:creationId xmlns:p14="http://schemas.microsoft.com/office/powerpoint/2010/main" val="412970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5D95BC43-2B4B-4D30-85B1-0CD584D49A9B}" type="datetimeFigureOut">
              <a:rPr lang="en-AU" smtClean="0"/>
              <a:t>1/08/2018</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8632ADDC-5F7A-46F2-B2C4-D6C4219B0F07}" type="slidenum">
              <a:rPr lang="en-AU" smtClean="0"/>
              <a:t>‹#›</a:t>
            </a:fld>
            <a:endParaRPr lang="en-AU"/>
          </a:p>
        </p:txBody>
      </p:sp>
    </p:spTree>
    <p:extLst>
      <p:ext uri="{BB962C8B-B14F-4D97-AF65-F5344CB8AC3E}">
        <p14:creationId xmlns:p14="http://schemas.microsoft.com/office/powerpoint/2010/main" val="1678707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95BC43-2B4B-4D30-85B1-0CD584D49A9B}" type="datetimeFigureOut">
              <a:rPr lang="en-AU" smtClean="0"/>
              <a:t>1/08/2018</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8632ADDC-5F7A-46F2-B2C4-D6C4219B0F07}" type="slidenum">
              <a:rPr lang="en-AU" smtClean="0"/>
              <a:t>‹#›</a:t>
            </a:fld>
            <a:endParaRPr lang="en-AU"/>
          </a:p>
        </p:txBody>
      </p:sp>
    </p:spTree>
    <p:extLst>
      <p:ext uri="{BB962C8B-B14F-4D97-AF65-F5344CB8AC3E}">
        <p14:creationId xmlns:p14="http://schemas.microsoft.com/office/powerpoint/2010/main" val="1180764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95BC43-2B4B-4D30-85B1-0CD584D49A9B}" type="datetimeFigureOut">
              <a:rPr lang="en-AU" smtClean="0"/>
              <a:t>1/08/2018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632ADDC-5F7A-46F2-B2C4-D6C4219B0F07}" type="slidenum">
              <a:rPr lang="en-AU" smtClean="0"/>
              <a:t>‹#›</a:t>
            </a:fld>
            <a:endParaRPr lang="en-AU"/>
          </a:p>
        </p:txBody>
      </p:sp>
    </p:spTree>
    <p:extLst>
      <p:ext uri="{BB962C8B-B14F-4D97-AF65-F5344CB8AC3E}">
        <p14:creationId xmlns:p14="http://schemas.microsoft.com/office/powerpoint/2010/main" val="1311931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95BC43-2B4B-4D30-85B1-0CD584D49A9B}" type="datetimeFigureOut">
              <a:rPr lang="en-AU" smtClean="0"/>
              <a:t>1/08/2018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632ADDC-5F7A-46F2-B2C4-D6C4219B0F07}" type="slidenum">
              <a:rPr lang="en-AU" smtClean="0"/>
              <a:t>‹#›</a:t>
            </a:fld>
            <a:endParaRPr lang="en-AU"/>
          </a:p>
        </p:txBody>
      </p:sp>
    </p:spTree>
    <p:extLst>
      <p:ext uri="{BB962C8B-B14F-4D97-AF65-F5344CB8AC3E}">
        <p14:creationId xmlns:p14="http://schemas.microsoft.com/office/powerpoint/2010/main" val="3467866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95BC43-2B4B-4D30-85B1-0CD584D49A9B}" type="datetimeFigureOut">
              <a:rPr lang="en-AU" smtClean="0"/>
              <a:t>1/08/2018</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32ADDC-5F7A-46F2-B2C4-D6C4219B0F07}" type="slidenum">
              <a:rPr lang="en-AU" smtClean="0"/>
              <a:t>‹#›</a:t>
            </a:fld>
            <a:endParaRPr lang="en-AU"/>
          </a:p>
        </p:txBody>
      </p:sp>
    </p:spTree>
    <p:extLst>
      <p:ext uri="{BB962C8B-B14F-4D97-AF65-F5344CB8AC3E}">
        <p14:creationId xmlns:p14="http://schemas.microsoft.com/office/powerpoint/2010/main" val="2181228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AU" altLang="en-US" dirty="0" smtClean="0"/>
              <a:t>Copyright © Prolegis Lawyers</a:t>
            </a:r>
            <a:endParaRPr lang="en-AU" altLang="en-US" dirty="0"/>
          </a:p>
        </p:txBody>
      </p:sp>
      <p:sp>
        <p:nvSpPr>
          <p:cNvPr id="4" name="Slide Number Placeholder 3"/>
          <p:cNvSpPr>
            <a:spLocks noGrp="1"/>
          </p:cNvSpPr>
          <p:nvPr>
            <p:ph type="sldNum" sz="quarter" idx="11"/>
          </p:nvPr>
        </p:nvSpPr>
        <p:spPr/>
        <p:txBody>
          <a:bodyPr/>
          <a:lstStyle/>
          <a:p>
            <a:pPr>
              <a:defRPr/>
            </a:pPr>
            <a:fld id="{E6CBA5CF-8DD1-4544-B22D-C70CD0C4520D}" type="slidenum">
              <a:rPr lang="en-AU" altLang="en-US" smtClean="0"/>
              <a:pPr>
                <a:defRPr/>
              </a:pPr>
              <a:t>1</a:t>
            </a:fld>
            <a:endParaRPr lang="en-AU" altLang="en-US" dirty="0"/>
          </a:p>
        </p:txBody>
      </p:sp>
      <p:sp>
        <p:nvSpPr>
          <p:cNvPr id="5" name="TextBox 4"/>
          <p:cNvSpPr txBox="1"/>
          <p:nvPr/>
        </p:nvSpPr>
        <p:spPr>
          <a:xfrm>
            <a:off x="723900" y="957729"/>
            <a:ext cx="10744200" cy="391645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spcBef>
                <a:spcPts val="300"/>
              </a:spcBef>
              <a:spcAft>
                <a:spcPts val="300"/>
              </a:spcAft>
            </a:pPr>
            <a:r>
              <a:rPr lang="en-AU" sz="2000" dirty="0" smtClean="0"/>
              <a:t>Counsel Assisting replied that the term should take its ordinary English meaning as the Royal Commission is not the forum for determining legal responsibility. He submitted that most members of the public would readily accept that the Diocese ‘had responsibility’ for the Home’s children because: </a:t>
            </a:r>
          </a:p>
          <a:p>
            <a:pPr marL="285750" indent="-285750">
              <a:spcBef>
                <a:spcPts val="300"/>
              </a:spcBef>
              <a:spcAft>
                <a:spcPts val="300"/>
              </a:spcAft>
              <a:buFont typeface="Arial" panose="020B0604020202020204" pitchFamily="34" charset="0"/>
              <a:buChar char="•"/>
            </a:pPr>
            <a:r>
              <a:rPr lang="en-AU" sz="2000" dirty="0" smtClean="0"/>
              <a:t>the Home was on land owned by the Diocese</a:t>
            </a:r>
          </a:p>
          <a:p>
            <a:pPr marL="285750" indent="-285750">
              <a:spcBef>
                <a:spcPts val="300"/>
              </a:spcBef>
              <a:spcAft>
                <a:spcPts val="300"/>
              </a:spcAft>
              <a:buFont typeface="Arial" panose="020B0604020202020204" pitchFamily="34" charset="0"/>
              <a:buChar char="•"/>
            </a:pPr>
            <a:r>
              <a:rPr lang="en-AU" sz="2000" dirty="0" smtClean="0"/>
              <a:t>the </a:t>
            </a:r>
            <a:r>
              <a:rPr lang="en-AU" sz="2000" dirty="0"/>
              <a:t>local</a:t>
            </a:r>
            <a:r>
              <a:rPr lang="en-AU" sz="2000" dirty="0" smtClean="0"/>
              <a:t> Rector led the Home’s governing body and most committee members had to be from the Church </a:t>
            </a:r>
          </a:p>
          <a:p>
            <a:pPr marL="285750" indent="-285750">
              <a:spcBef>
                <a:spcPts val="300"/>
              </a:spcBef>
              <a:spcAft>
                <a:spcPts val="300"/>
              </a:spcAft>
              <a:buFont typeface="Arial" panose="020B0604020202020204" pitchFamily="34" charset="0"/>
              <a:buChar char="•"/>
            </a:pPr>
            <a:r>
              <a:rPr lang="en-AU" sz="2000" dirty="0" smtClean="0"/>
              <a:t>the Church’s clerics ministered there and had free access to the Home. </a:t>
            </a:r>
          </a:p>
          <a:p>
            <a:endParaRPr lang="en-AU" sz="2000" dirty="0"/>
          </a:p>
          <a:p>
            <a:r>
              <a:rPr lang="en-AU" sz="2000" dirty="0"/>
              <a:t>Counsel Assisting added that whether the responsibility was purely moral or something more need not be determined to make the </a:t>
            </a:r>
            <a:r>
              <a:rPr lang="en-AU" sz="2000" dirty="0" smtClean="0"/>
              <a:t>finding.</a:t>
            </a:r>
          </a:p>
          <a:p>
            <a:endParaRPr lang="en-AU" sz="2000" i="1" dirty="0">
              <a:solidFill>
                <a:srgbClr val="030609"/>
              </a:solidFill>
            </a:endParaRPr>
          </a:p>
          <a:p>
            <a:pPr algn="r"/>
            <a:r>
              <a:rPr lang="en-AU" sz="1100" i="1" dirty="0" smtClean="0">
                <a:solidFill>
                  <a:srgbClr val="030609"/>
                </a:solidFill>
              </a:rPr>
              <a:t>Royal Commission into Institutional Child Sexual Abuse</a:t>
            </a:r>
            <a:r>
              <a:rPr lang="en-AU" sz="1100" dirty="0" smtClean="0">
                <a:solidFill>
                  <a:srgbClr val="030609"/>
                </a:solidFill>
              </a:rPr>
              <a:t>, Case Study 3: Anglican Diocese of Grafton’s response to child sexual abuse at the North Coast Children’s Home at p 17</a:t>
            </a:r>
            <a:endParaRPr lang="en-AU" sz="1100" dirty="0">
              <a:solidFill>
                <a:srgbClr val="030609"/>
              </a:solidFill>
            </a:endParaRPr>
          </a:p>
        </p:txBody>
      </p:sp>
    </p:spTree>
    <p:extLst>
      <p:ext uri="{BB962C8B-B14F-4D97-AF65-F5344CB8AC3E}">
        <p14:creationId xmlns:p14="http://schemas.microsoft.com/office/powerpoint/2010/main" val="2530490328"/>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AU" altLang="en-US" dirty="0" smtClean="0"/>
              <a:t>Copyright © Prolegis Lawyers</a:t>
            </a:r>
            <a:endParaRPr lang="en-AU" altLang="en-US" dirty="0"/>
          </a:p>
        </p:txBody>
      </p:sp>
      <p:sp>
        <p:nvSpPr>
          <p:cNvPr id="4" name="Slide Number Placeholder 3"/>
          <p:cNvSpPr>
            <a:spLocks noGrp="1"/>
          </p:cNvSpPr>
          <p:nvPr>
            <p:ph type="sldNum" sz="quarter" idx="11"/>
          </p:nvPr>
        </p:nvSpPr>
        <p:spPr/>
        <p:txBody>
          <a:bodyPr/>
          <a:lstStyle/>
          <a:p>
            <a:pPr>
              <a:defRPr/>
            </a:pPr>
            <a:fld id="{E6CBA5CF-8DD1-4544-B22D-C70CD0C4520D}" type="slidenum">
              <a:rPr lang="en-AU" altLang="en-US" smtClean="0"/>
              <a:pPr>
                <a:defRPr/>
              </a:pPr>
              <a:t>2</a:t>
            </a:fld>
            <a:endParaRPr lang="en-AU" altLang="en-US" dirty="0"/>
          </a:p>
        </p:txBody>
      </p:sp>
      <p:sp>
        <p:nvSpPr>
          <p:cNvPr id="5" name="TextBox 4"/>
          <p:cNvSpPr txBox="1"/>
          <p:nvPr/>
        </p:nvSpPr>
        <p:spPr>
          <a:xfrm>
            <a:off x="723900" y="1069872"/>
            <a:ext cx="10744200" cy="297773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spcBef>
                <a:spcPts val="300"/>
              </a:spcBef>
              <a:spcAft>
                <a:spcPts val="300"/>
              </a:spcAft>
            </a:pPr>
            <a:r>
              <a:rPr lang="en-AU" sz="2000" dirty="0" smtClean="0"/>
              <a:t>Cardinal Pell agreed that the Church has a moral responsibility for child sexual abuse that occurs within the Church. Cardinal Pell accepted that this moral responsibility arises from the following factors:</a:t>
            </a:r>
          </a:p>
          <a:p>
            <a:pPr marL="342900" indent="-342900">
              <a:spcBef>
                <a:spcPts val="300"/>
              </a:spcBef>
              <a:spcAft>
                <a:spcPts val="300"/>
              </a:spcAft>
              <a:buFont typeface="Arial" panose="020B0604020202020204" pitchFamily="34" charset="0"/>
              <a:buChar char="•"/>
            </a:pPr>
            <a:r>
              <a:rPr lang="en-AU" sz="2000" dirty="0"/>
              <a:t>The</a:t>
            </a:r>
            <a:r>
              <a:rPr lang="en-AU" sz="2000" dirty="0" smtClean="0"/>
              <a:t> Church’s structure ‘creates the opportunity’ for abuse by priests because of those priests’ physical proximity to children and the influence of their authority over children, both as teachers or priests and as men of God</a:t>
            </a:r>
          </a:p>
          <a:p>
            <a:pPr marL="342900" indent="-342900">
              <a:spcBef>
                <a:spcPts val="300"/>
              </a:spcBef>
              <a:spcAft>
                <a:spcPts val="300"/>
              </a:spcAft>
              <a:buFont typeface="Arial" panose="020B0604020202020204" pitchFamily="34" charset="0"/>
              <a:buChar char="•"/>
            </a:pPr>
            <a:r>
              <a:rPr lang="en-AU" sz="2000" dirty="0" smtClean="0"/>
              <a:t>…..</a:t>
            </a:r>
            <a:endParaRPr lang="en-AU" sz="2000" dirty="0"/>
          </a:p>
          <a:p>
            <a:pPr marL="342900" indent="-342900">
              <a:spcBef>
                <a:spcPts val="300"/>
              </a:spcBef>
              <a:spcAft>
                <a:spcPts val="300"/>
              </a:spcAft>
              <a:buFont typeface="Arial" panose="020B0604020202020204" pitchFamily="34" charset="0"/>
              <a:buChar char="•"/>
            </a:pPr>
            <a:endParaRPr lang="en-AU" sz="2000" dirty="0" smtClean="0"/>
          </a:p>
          <a:p>
            <a:pPr algn="r"/>
            <a:r>
              <a:rPr lang="en-AU" sz="1100" i="1" dirty="0" smtClean="0">
                <a:solidFill>
                  <a:srgbClr val="030609"/>
                </a:solidFill>
              </a:rPr>
              <a:t>Royal Commission into Institutional Child Sexual Abuse</a:t>
            </a:r>
            <a:r>
              <a:rPr lang="en-AU" sz="1100" dirty="0" smtClean="0">
                <a:solidFill>
                  <a:srgbClr val="030609"/>
                </a:solidFill>
              </a:rPr>
              <a:t>, Case Study 8: </a:t>
            </a:r>
            <a:r>
              <a:rPr lang="en-AU" sz="1100" dirty="0" smtClean="0"/>
              <a:t>Mr John Ellis’s experience of the Towards Healing process and civil litigation</a:t>
            </a:r>
            <a:r>
              <a:rPr lang="en-AU" sz="1100" dirty="0" smtClean="0">
                <a:solidFill>
                  <a:srgbClr val="030609"/>
                </a:solidFill>
              </a:rPr>
              <a:t> at p 116</a:t>
            </a:r>
            <a:endParaRPr lang="en-AU" sz="1100" dirty="0">
              <a:solidFill>
                <a:srgbClr val="030609"/>
              </a:solidFill>
            </a:endParaRPr>
          </a:p>
        </p:txBody>
      </p:sp>
    </p:spTree>
    <p:extLst>
      <p:ext uri="{BB962C8B-B14F-4D97-AF65-F5344CB8AC3E}">
        <p14:creationId xmlns:p14="http://schemas.microsoft.com/office/powerpoint/2010/main" val="626721040"/>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AU" altLang="en-US" dirty="0" smtClean="0"/>
              <a:t>Copyright © Prolegis Lawyers</a:t>
            </a:r>
            <a:endParaRPr lang="en-AU" altLang="en-US" dirty="0"/>
          </a:p>
        </p:txBody>
      </p:sp>
      <p:sp>
        <p:nvSpPr>
          <p:cNvPr id="4" name="Slide Number Placeholder 3"/>
          <p:cNvSpPr>
            <a:spLocks noGrp="1"/>
          </p:cNvSpPr>
          <p:nvPr>
            <p:ph type="sldNum" sz="quarter" idx="11"/>
          </p:nvPr>
        </p:nvSpPr>
        <p:spPr/>
        <p:txBody>
          <a:bodyPr/>
          <a:lstStyle/>
          <a:p>
            <a:pPr>
              <a:defRPr/>
            </a:pPr>
            <a:fld id="{E6CBA5CF-8DD1-4544-B22D-C70CD0C4520D}" type="slidenum">
              <a:rPr lang="en-AU" altLang="en-US" smtClean="0"/>
              <a:pPr>
                <a:defRPr/>
              </a:pPr>
              <a:t>3</a:t>
            </a:fld>
            <a:endParaRPr lang="en-AU" altLang="en-US" dirty="0"/>
          </a:p>
        </p:txBody>
      </p:sp>
      <p:sp>
        <p:nvSpPr>
          <p:cNvPr id="5" name="TextBox 4"/>
          <p:cNvSpPr txBox="1"/>
          <p:nvPr/>
        </p:nvSpPr>
        <p:spPr>
          <a:xfrm>
            <a:off x="609600" y="1130258"/>
            <a:ext cx="10744200" cy="413190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spcBef>
                <a:spcPts val="300"/>
              </a:spcBef>
              <a:spcAft>
                <a:spcPts val="300"/>
              </a:spcAft>
            </a:pPr>
            <a:r>
              <a:rPr lang="en-AU" sz="2000" dirty="0" smtClean="0"/>
              <a:t>…Cardinal Pell said that the Church’s ‘moral responsibility’ would require any such independent body to provide:</a:t>
            </a:r>
          </a:p>
          <a:p>
            <a:pPr marL="342900" indent="-342900">
              <a:spcBef>
                <a:spcPts val="300"/>
              </a:spcBef>
              <a:spcAft>
                <a:spcPts val="300"/>
              </a:spcAft>
              <a:buFont typeface="Arial" panose="020B0604020202020204" pitchFamily="34" charset="0"/>
              <a:buChar char="•"/>
            </a:pPr>
            <a:r>
              <a:rPr lang="en-AU" sz="2000" dirty="0" smtClean="0"/>
              <a:t>compensation for income lost as a result of the abuse</a:t>
            </a:r>
          </a:p>
          <a:p>
            <a:pPr marL="342900" indent="-342900">
              <a:spcBef>
                <a:spcPts val="300"/>
              </a:spcBef>
              <a:spcAft>
                <a:spcPts val="300"/>
              </a:spcAft>
              <a:buFont typeface="Arial" panose="020B0604020202020204" pitchFamily="34" charset="0"/>
              <a:buChar char="•"/>
            </a:pPr>
            <a:r>
              <a:rPr lang="en-AU" sz="2000" dirty="0" smtClean="0"/>
              <a:t>compensation for the victim’s hurt and suffering</a:t>
            </a:r>
          </a:p>
          <a:p>
            <a:pPr marL="342900" indent="-342900">
              <a:spcBef>
                <a:spcPts val="300"/>
              </a:spcBef>
              <a:spcAft>
                <a:spcPts val="300"/>
              </a:spcAft>
              <a:buFont typeface="Arial" panose="020B0604020202020204" pitchFamily="34" charset="0"/>
              <a:buChar char="•"/>
            </a:pPr>
            <a:r>
              <a:rPr lang="en-AU" sz="2000" dirty="0" smtClean="0"/>
              <a:t>funds to meet the victim’s medical needs resulting from the abuse, including counselling costs and psychiatric care.</a:t>
            </a:r>
          </a:p>
          <a:p>
            <a:pPr marL="342900" indent="-342900">
              <a:spcBef>
                <a:spcPts val="300"/>
              </a:spcBef>
              <a:spcAft>
                <a:spcPts val="300"/>
              </a:spcAft>
              <a:buFont typeface="Arial" panose="020B0604020202020204" pitchFamily="34" charset="0"/>
              <a:buChar char="•"/>
            </a:pPr>
            <a:endParaRPr lang="en-AU" sz="2000" dirty="0" smtClean="0"/>
          </a:p>
          <a:p>
            <a:pPr>
              <a:spcBef>
                <a:spcPts val="300"/>
              </a:spcBef>
              <a:spcAft>
                <a:spcPts val="300"/>
              </a:spcAft>
            </a:pPr>
            <a:r>
              <a:rPr lang="en-AU" sz="2000" dirty="0" smtClean="0"/>
              <a:t>…In relation to the conduct of litigation, Cardinal Pell gave evidence that the Archdiocese’s current policy is to be ‘quite explicit that we will defend the trustees on those situations where they had no responsibility’.</a:t>
            </a:r>
          </a:p>
          <a:p>
            <a:pPr marL="342900" indent="-342900">
              <a:spcBef>
                <a:spcPts val="300"/>
              </a:spcBef>
              <a:spcAft>
                <a:spcPts val="300"/>
              </a:spcAft>
              <a:buFont typeface="Arial" panose="020B0604020202020204" pitchFamily="34" charset="0"/>
              <a:buChar char="•"/>
            </a:pPr>
            <a:endParaRPr lang="en-AU" sz="2000" dirty="0" smtClean="0"/>
          </a:p>
          <a:p>
            <a:pPr algn="r"/>
            <a:r>
              <a:rPr lang="en-AU" sz="1000" i="1" dirty="0" smtClean="0">
                <a:solidFill>
                  <a:srgbClr val="030609"/>
                </a:solidFill>
              </a:rPr>
              <a:t>Royal Commission into Institutional Child Sexual Abuse</a:t>
            </a:r>
            <a:r>
              <a:rPr lang="en-AU" sz="1000" dirty="0" smtClean="0">
                <a:solidFill>
                  <a:srgbClr val="030609"/>
                </a:solidFill>
              </a:rPr>
              <a:t>, Case Study 8: </a:t>
            </a:r>
            <a:r>
              <a:rPr lang="en-AU" sz="1000" dirty="0" smtClean="0"/>
              <a:t>Mr John Ellis’s experience of the Towards Healing process and civil litigation</a:t>
            </a:r>
            <a:r>
              <a:rPr lang="en-AU" sz="1000" dirty="0" smtClean="0">
                <a:solidFill>
                  <a:srgbClr val="030609"/>
                </a:solidFill>
              </a:rPr>
              <a:t> at p 117</a:t>
            </a:r>
            <a:endParaRPr lang="en-AU" sz="1000" dirty="0">
              <a:solidFill>
                <a:srgbClr val="030609"/>
              </a:solidFill>
            </a:endParaRPr>
          </a:p>
        </p:txBody>
      </p:sp>
    </p:spTree>
    <p:extLst>
      <p:ext uri="{BB962C8B-B14F-4D97-AF65-F5344CB8AC3E}">
        <p14:creationId xmlns:p14="http://schemas.microsoft.com/office/powerpoint/2010/main" val="4075994571"/>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AU" altLang="en-US" dirty="0" smtClean="0"/>
              <a:t>Copyright © Prolegis Lawyers</a:t>
            </a:r>
            <a:endParaRPr lang="en-AU" altLang="en-US" dirty="0"/>
          </a:p>
        </p:txBody>
      </p:sp>
      <p:sp>
        <p:nvSpPr>
          <p:cNvPr id="4" name="Slide Number Placeholder 3"/>
          <p:cNvSpPr>
            <a:spLocks noGrp="1"/>
          </p:cNvSpPr>
          <p:nvPr>
            <p:ph type="sldNum" sz="quarter" idx="11"/>
          </p:nvPr>
        </p:nvSpPr>
        <p:spPr/>
        <p:txBody>
          <a:bodyPr/>
          <a:lstStyle/>
          <a:p>
            <a:pPr>
              <a:defRPr/>
            </a:pPr>
            <a:fld id="{E6CBA5CF-8DD1-4544-B22D-C70CD0C4520D}" type="slidenum">
              <a:rPr lang="en-AU" altLang="en-US" smtClean="0"/>
              <a:pPr>
                <a:defRPr/>
              </a:pPr>
              <a:t>4</a:t>
            </a:fld>
            <a:endParaRPr lang="en-AU" altLang="en-US" dirty="0"/>
          </a:p>
        </p:txBody>
      </p:sp>
      <p:sp>
        <p:nvSpPr>
          <p:cNvPr id="5" name="TextBox 4"/>
          <p:cNvSpPr txBox="1"/>
          <p:nvPr/>
        </p:nvSpPr>
        <p:spPr>
          <a:xfrm>
            <a:off x="723900" y="726813"/>
            <a:ext cx="10744200" cy="532453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AU" sz="2000" i="1" dirty="0" smtClean="0"/>
              <a:t>National Redress Scheme for Institutional Child Sexual Abuse Act 2018 </a:t>
            </a:r>
            <a:r>
              <a:rPr lang="en-AU" sz="2000" dirty="0" smtClean="0"/>
              <a:t>(</a:t>
            </a:r>
            <a:r>
              <a:rPr lang="en-AU" sz="2000" dirty="0" err="1" smtClean="0"/>
              <a:t>Cth</a:t>
            </a:r>
            <a:r>
              <a:rPr lang="en-AU" sz="2000" dirty="0" smtClean="0"/>
              <a:t>)</a:t>
            </a:r>
          </a:p>
          <a:p>
            <a:endParaRPr lang="en-AU" sz="2000" b="1" dirty="0" smtClean="0"/>
          </a:p>
          <a:p>
            <a:r>
              <a:rPr lang="en-AU" sz="2000" b="1" dirty="0" smtClean="0"/>
              <a:t>Section 15</a:t>
            </a:r>
            <a:endParaRPr lang="en-AU" sz="2000" u="sng" dirty="0"/>
          </a:p>
          <a:p>
            <a:r>
              <a:rPr lang="en-AU" sz="2000" dirty="0" smtClean="0"/>
              <a:t>… whether </a:t>
            </a:r>
            <a:r>
              <a:rPr lang="en-AU" sz="2000" dirty="0"/>
              <a:t>an institution is primarily responsible or equally responsible for the abuser having contact with the person, the following circumstances are relevant: </a:t>
            </a:r>
            <a:endParaRPr lang="en-AU" sz="2000" dirty="0" smtClean="0"/>
          </a:p>
          <a:p>
            <a:endParaRPr lang="en-AU" sz="2000" dirty="0"/>
          </a:p>
          <a:p>
            <a:pPr marL="457200" indent="-457200">
              <a:buFont typeface="+mj-lt"/>
              <a:buAutoNum type="alphaLcParenR"/>
            </a:pPr>
            <a:r>
              <a:rPr lang="en-AU" sz="2000" dirty="0" smtClean="0"/>
              <a:t>whether </a:t>
            </a:r>
            <a:r>
              <a:rPr lang="en-AU" sz="2000" dirty="0"/>
              <a:t>the institution was responsible for the day-to-day care or custody of the person </a:t>
            </a:r>
            <a:r>
              <a:rPr lang="en-AU" sz="2000" dirty="0" smtClean="0"/>
              <a:t>when the </a:t>
            </a:r>
            <a:r>
              <a:rPr lang="en-AU" sz="2000" dirty="0"/>
              <a:t>abuse occurred; </a:t>
            </a:r>
            <a:endParaRPr lang="en-AU" sz="2000" dirty="0" smtClean="0"/>
          </a:p>
          <a:p>
            <a:pPr marL="457200" indent="-457200">
              <a:buFont typeface="+mj-lt"/>
              <a:buAutoNum type="alphaLcParenR"/>
            </a:pPr>
            <a:r>
              <a:rPr lang="en-AU" sz="2000" dirty="0" smtClean="0"/>
              <a:t>whether </a:t>
            </a:r>
            <a:r>
              <a:rPr lang="en-AU" sz="2000" dirty="0"/>
              <a:t>the institution was the legal guardian of the person when the abuse occurred; </a:t>
            </a:r>
            <a:endParaRPr lang="en-AU" sz="2000" dirty="0" smtClean="0"/>
          </a:p>
          <a:p>
            <a:pPr marL="457200" indent="-457200">
              <a:buFont typeface="+mj-lt"/>
              <a:buAutoNum type="alphaLcParenR"/>
            </a:pPr>
            <a:r>
              <a:rPr lang="en-AU" sz="2000" dirty="0" smtClean="0"/>
              <a:t>whether </a:t>
            </a:r>
            <a:r>
              <a:rPr lang="en-AU" sz="2000" dirty="0"/>
              <a:t>the institution was responsible for placing the person into the institution in which the abuse occurred; </a:t>
            </a:r>
            <a:endParaRPr lang="en-AU" sz="2000" dirty="0" smtClean="0"/>
          </a:p>
          <a:p>
            <a:pPr marL="457200" indent="-457200">
              <a:buFont typeface="+mj-lt"/>
              <a:buAutoNum type="alphaLcParenR"/>
            </a:pPr>
            <a:r>
              <a:rPr lang="en-AU" sz="2000" dirty="0" smtClean="0"/>
              <a:t>whether </a:t>
            </a:r>
            <a:r>
              <a:rPr lang="en-AU" sz="2000" dirty="0"/>
              <a:t>the abuser was an official of the institution when the abuse occurred; </a:t>
            </a:r>
            <a:endParaRPr lang="en-AU" sz="2000" dirty="0" smtClean="0"/>
          </a:p>
          <a:p>
            <a:pPr marL="457200" indent="-457200">
              <a:buFont typeface="+mj-lt"/>
              <a:buAutoNum type="alphaLcParenR"/>
            </a:pPr>
            <a:r>
              <a:rPr lang="en-AU" sz="2000" dirty="0" smtClean="0"/>
              <a:t>whether </a:t>
            </a:r>
            <a:r>
              <a:rPr lang="en-AU" sz="2000" dirty="0"/>
              <a:t>the abuse occurred: </a:t>
            </a:r>
          </a:p>
          <a:p>
            <a:pPr marL="971550" lvl="1" indent="-514350">
              <a:buFont typeface="+mj-lt"/>
              <a:buAutoNum type="romanLcPeriod"/>
            </a:pPr>
            <a:r>
              <a:rPr lang="en-AU" sz="2000" dirty="0" smtClean="0"/>
              <a:t>on </a:t>
            </a:r>
            <a:r>
              <a:rPr lang="en-AU" sz="2000" dirty="0"/>
              <a:t>the premises of the institution; or </a:t>
            </a:r>
          </a:p>
          <a:p>
            <a:pPr marL="971550" lvl="1" indent="-514350">
              <a:buFont typeface="+mj-lt"/>
              <a:buAutoNum type="romanLcPeriod"/>
            </a:pPr>
            <a:r>
              <a:rPr lang="en-AU" sz="2000" dirty="0" smtClean="0"/>
              <a:t>where </a:t>
            </a:r>
            <a:r>
              <a:rPr lang="en-AU" sz="2000" dirty="0"/>
              <a:t>activities of the institution took place; or </a:t>
            </a:r>
            <a:endParaRPr lang="en-AU" sz="2000" dirty="0" smtClean="0"/>
          </a:p>
          <a:p>
            <a:pPr marL="971550" lvl="1" indent="-514350">
              <a:buFont typeface="+mj-lt"/>
              <a:buAutoNum type="romanLcPeriod"/>
            </a:pPr>
            <a:r>
              <a:rPr lang="en-AU" sz="2000" dirty="0" smtClean="0"/>
              <a:t>in </a:t>
            </a:r>
            <a:r>
              <a:rPr lang="en-AU" sz="2000" dirty="0"/>
              <a:t>connection with the activities of the institution; </a:t>
            </a:r>
          </a:p>
          <a:p>
            <a:pPr marL="457200" indent="-457200">
              <a:buFont typeface="+mj-lt"/>
              <a:buAutoNum type="alphaLcParenR"/>
            </a:pPr>
            <a:r>
              <a:rPr lang="en-AU" sz="2000" dirty="0" smtClean="0"/>
              <a:t>any other circumstances that are prescribed by the rules</a:t>
            </a:r>
            <a:endParaRPr lang="en-AU" sz="2000" dirty="0"/>
          </a:p>
        </p:txBody>
      </p:sp>
    </p:spTree>
    <p:extLst>
      <p:ext uri="{BB962C8B-B14F-4D97-AF65-F5344CB8AC3E}">
        <p14:creationId xmlns:p14="http://schemas.microsoft.com/office/powerpoint/2010/main" val="273932770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275</TotalTime>
  <Words>534</Words>
  <Application>Microsoft Office PowerPoint</Application>
  <PresentationFormat>Widescreen</PresentationFormat>
  <Paragraphs>47</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Prolegis</dc:creator>
  <cp:lastModifiedBy>Prolegis</cp:lastModifiedBy>
  <cp:revision>10</cp:revision>
  <dcterms:created xsi:type="dcterms:W3CDTF">2018-08-01T00:04:27Z</dcterms:created>
  <dcterms:modified xsi:type="dcterms:W3CDTF">2018-08-01T04:39:31Z</dcterms:modified>
</cp:coreProperties>
</file>